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89" r:id="rId27"/>
    <p:sldId id="291" r:id="rId28"/>
    <p:sldId id="260" r:id="rId29"/>
    <p:sldId id="261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lear Sans" panose="020B0604020202020204" charset="0"/>
      <p:regular r:id="rId35"/>
    </p:embeddedFont>
    <p:embeddedFont>
      <p:font typeface="Clear Sans Bold" panose="020B0604020202020204" charset="0"/>
      <p:regular r:id="rId36"/>
    </p:embeddedFont>
    <p:embeddedFont>
      <p:font typeface="Clear Sans Bold Italics" panose="020B0604020202020204" charset="0"/>
      <p:regular r:id="rId37"/>
    </p:embeddedFont>
    <p:embeddedFont>
      <p:font typeface="League Spartan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1379F-1F87-460F-B4C0-46F19FCADCCD}" v="547" dt="2024-06-24T16:07:19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5" autoAdjust="0"/>
    <p:restoredTop sz="94622" autoAdjust="0"/>
  </p:normalViewPr>
  <p:slideViewPr>
    <p:cSldViewPr>
      <p:cViewPr varScale="1">
        <p:scale>
          <a:sx n="72" d="100"/>
          <a:sy n="72" d="100"/>
        </p:scale>
        <p:origin x="612" y="11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RECH" userId="73d925a7-01e3-47a5-b19a-e7673e727380" providerId="ADAL" clId="{7591379F-1F87-460F-B4C0-46F19FCADCCD}"/>
    <pc:docChg chg="undo custSel addSld delSld modSld">
      <pc:chgData name="ANDREI RECH" userId="73d925a7-01e3-47a5-b19a-e7673e727380" providerId="ADAL" clId="{7591379F-1F87-460F-B4C0-46F19FCADCCD}" dt="2024-06-24T16:07:19.467" v="645"/>
      <pc:docMkLst>
        <pc:docMk/>
      </pc:docMkLst>
      <pc:sldChg chg="modSp mod">
        <pc:chgData name="ANDREI RECH" userId="73d925a7-01e3-47a5-b19a-e7673e727380" providerId="ADAL" clId="{7591379F-1F87-460F-B4C0-46F19FCADCCD}" dt="2024-06-24T15:54:54.063" v="83" actId="1076"/>
        <pc:sldMkLst>
          <pc:docMk/>
          <pc:sldMk cId="0" sldId="260"/>
        </pc:sldMkLst>
        <pc:spChg chg="mod">
          <ac:chgData name="ANDREI RECH" userId="73d925a7-01e3-47a5-b19a-e7673e727380" providerId="ADAL" clId="{7591379F-1F87-460F-B4C0-46F19FCADCCD}" dt="2024-06-24T15:54:54.063" v="83" actId="1076"/>
          <ac:spMkLst>
            <pc:docMk/>
            <pc:sldMk cId="0" sldId="260"/>
            <ac:spMk id="393" creationId="{00000000-0000-0000-0000-000000000000}"/>
          </ac:spMkLst>
        </pc:spChg>
      </pc:sldChg>
      <pc:sldChg chg="delSp modSp">
        <pc:chgData name="ANDREI RECH" userId="73d925a7-01e3-47a5-b19a-e7673e727380" providerId="ADAL" clId="{7591379F-1F87-460F-B4C0-46F19FCADCCD}" dt="2024-06-24T15:45:00.182" v="3" actId="1076"/>
        <pc:sldMkLst>
          <pc:docMk/>
          <pc:sldMk cId="3669585642" sldId="283"/>
        </pc:sldMkLst>
        <pc:picChg chg="del">
          <ac:chgData name="ANDREI RECH" userId="73d925a7-01e3-47a5-b19a-e7673e727380" providerId="ADAL" clId="{7591379F-1F87-460F-B4C0-46F19FCADCCD}" dt="2024-06-24T15:44:53.184" v="2" actId="478"/>
          <ac:picMkLst>
            <pc:docMk/>
            <pc:sldMk cId="3669585642" sldId="283"/>
            <ac:picMk id="2050" creationId="{8F70A991-CF98-3F47-3FB3-37512CD57D34}"/>
          </ac:picMkLst>
        </pc:picChg>
        <pc:picChg chg="mod">
          <ac:chgData name="ANDREI RECH" userId="73d925a7-01e3-47a5-b19a-e7673e727380" providerId="ADAL" clId="{7591379F-1F87-460F-B4C0-46F19FCADCCD}" dt="2024-06-24T15:45:00.182" v="3" actId="1076"/>
          <ac:picMkLst>
            <pc:docMk/>
            <pc:sldMk cId="3669585642" sldId="283"/>
            <ac:picMk id="2051" creationId="{ECFBBEDE-1127-EC98-0083-23FC25A77D28}"/>
          </ac:picMkLst>
        </pc:picChg>
      </pc:sldChg>
      <pc:sldChg chg="modSp del mod">
        <pc:chgData name="ANDREI RECH" userId="73d925a7-01e3-47a5-b19a-e7673e727380" providerId="ADAL" clId="{7591379F-1F87-460F-B4C0-46F19FCADCCD}" dt="2024-06-24T15:57:41.665" v="268" actId="47"/>
        <pc:sldMkLst>
          <pc:docMk/>
          <pc:sldMk cId="2122464735" sldId="288"/>
        </pc:sldMkLst>
        <pc:grpChg chg="mod">
          <ac:chgData name="ANDREI RECH" userId="73d925a7-01e3-47a5-b19a-e7673e727380" providerId="ADAL" clId="{7591379F-1F87-460F-B4C0-46F19FCADCCD}" dt="2024-06-24T15:57:38.029" v="267" actId="14100"/>
          <ac:grpSpMkLst>
            <pc:docMk/>
            <pc:sldMk cId="2122464735" sldId="288"/>
            <ac:grpSpMk id="2" creationId="{00000000-0000-0000-0000-000000000000}"/>
          </ac:grpSpMkLst>
        </pc:grpChg>
      </pc:sldChg>
      <pc:sldChg chg="delSp modSp mod modAnim">
        <pc:chgData name="ANDREI RECH" userId="73d925a7-01e3-47a5-b19a-e7673e727380" providerId="ADAL" clId="{7591379F-1F87-460F-B4C0-46F19FCADCCD}" dt="2024-06-24T16:07:19.467" v="645"/>
        <pc:sldMkLst>
          <pc:docMk/>
          <pc:sldMk cId="1256612695" sldId="289"/>
        </pc:sldMkLst>
        <pc:spChg chg="mod">
          <ac:chgData name="ANDREI RECH" userId="73d925a7-01e3-47a5-b19a-e7673e727380" providerId="ADAL" clId="{7591379F-1F87-460F-B4C0-46F19FCADCCD}" dt="2024-06-24T15:57:15.914" v="266" actId="20577"/>
          <ac:spMkLst>
            <pc:docMk/>
            <pc:sldMk cId="1256612695" sldId="289"/>
            <ac:spMk id="764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4T15:58:17.362" v="272" actId="478"/>
          <ac:spMkLst>
            <pc:docMk/>
            <pc:sldMk cId="1256612695" sldId="289"/>
            <ac:spMk id="765" creationId="{C7C1E5DA-DAD4-64F0-661C-23D13091DD73}"/>
          </ac:spMkLst>
        </pc:spChg>
      </pc:sldChg>
      <pc:sldChg chg="addSp delSp modSp add mod">
        <pc:chgData name="ANDREI RECH" userId="73d925a7-01e3-47a5-b19a-e7673e727380" providerId="ADAL" clId="{7591379F-1F87-460F-B4C0-46F19FCADCCD}" dt="2024-06-24T15:48:25.886" v="75" actId="14100"/>
        <pc:sldMkLst>
          <pc:docMk/>
          <pc:sldMk cId="2697975343" sldId="290"/>
        </pc:sldMkLst>
        <pc:spChg chg="add del">
          <ac:chgData name="ANDREI RECH" userId="73d925a7-01e3-47a5-b19a-e7673e727380" providerId="ADAL" clId="{7591379F-1F87-460F-B4C0-46F19FCADCCD}" dt="2024-06-24T15:47:54.237" v="57" actId="478"/>
          <ac:spMkLst>
            <pc:docMk/>
            <pc:sldMk cId="2697975343" sldId="290"/>
            <ac:spMk id="8" creationId="{78C648E3-0904-F304-90BC-F47557D5F66E}"/>
          </ac:spMkLst>
        </pc:spChg>
        <pc:spChg chg="add mod">
          <ac:chgData name="ANDREI RECH" userId="73d925a7-01e3-47a5-b19a-e7673e727380" providerId="ADAL" clId="{7591379F-1F87-460F-B4C0-46F19FCADCCD}" dt="2024-06-24T15:48:20.167" v="73" actId="1076"/>
          <ac:spMkLst>
            <pc:docMk/>
            <pc:sldMk cId="2697975343" sldId="290"/>
            <ac:spMk id="9" creationId="{4633F602-9F7E-7F85-434A-563B50B53BFF}"/>
          </ac:spMkLst>
        </pc:spChg>
        <pc:spChg chg="mod">
          <ac:chgData name="ANDREI RECH" userId="73d925a7-01e3-47a5-b19a-e7673e727380" providerId="ADAL" clId="{7591379F-1F87-460F-B4C0-46F19FCADCCD}" dt="2024-06-24T15:48:25.886" v="75" actId="14100"/>
          <ac:spMkLst>
            <pc:docMk/>
            <pc:sldMk cId="2697975343" sldId="290"/>
            <ac:spMk id="764" creationId="{00000000-0000-0000-0000-000000000000}"/>
          </ac:spMkLst>
        </pc:spChg>
        <pc:picChg chg="del">
          <ac:chgData name="ANDREI RECH" userId="73d925a7-01e3-47a5-b19a-e7673e727380" providerId="ADAL" clId="{7591379F-1F87-460F-B4C0-46F19FCADCCD}" dt="2024-06-24T15:46:29.373" v="24" actId="478"/>
          <ac:picMkLst>
            <pc:docMk/>
            <pc:sldMk cId="2697975343" sldId="290"/>
            <ac:picMk id="16" creationId="{BD03C2D5-1968-EEC2-91A2-FF2AFA9CE3E9}"/>
          </ac:picMkLst>
        </pc:picChg>
        <pc:picChg chg="del">
          <ac:chgData name="ANDREI RECH" userId="73d925a7-01e3-47a5-b19a-e7673e727380" providerId="ADAL" clId="{7591379F-1F87-460F-B4C0-46F19FCADCCD}" dt="2024-06-24T15:46:30.352" v="26" actId="478"/>
          <ac:picMkLst>
            <pc:docMk/>
            <pc:sldMk cId="2697975343" sldId="290"/>
            <ac:picMk id="18" creationId="{58E24CCF-7098-82F3-8325-16C026D0E96E}"/>
          </ac:picMkLst>
        </pc:picChg>
        <pc:picChg chg="del">
          <ac:chgData name="ANDREI RECH" userId="73d925a7-01e3-47a5-b19a-e7673e727380" providerId="ADAL" clId="{7591379F-1F87-460F-B4C0-46F19FCADCCD}" dt="2024-06-24T15:46:29.917" v="25" actId="478"/>
          <ac:picMkLst>
            <pc:docMk/>
            <pc:sldMk cId="2697975343" sldId="290"/>
            <ac:picMk id="20" creationId="{9BA35F45-860A-F348-D90B-498C6FCD3A45}"/>
          </ac:picMkLst>
        </pc:picChg>
      </pc:sldChg>
      <pc:sldChg chg="delSp modSp add mod modAnim">
        <pc:chgData name="ANDREI RECH" userId="73d925a7-01e3-47a5-b19a-e7673e727380" providerId="ADAL" clId="{7591379F-1F87-460F-B4C0-46F19FCADCCD}" dt="2024-06-24T16:07:17.709" v="644"/>
        <pc:sldMkLst>
          <pc:docMk/>
          <pc:sldMk cId="1176675249" sldId="291"/>
        </pc:sldMkLst>
        <pc:spChg chg="mod">
          <ac:chgData name="ANDREI RECH" userId="73d925a7-01e3-47a5-b19a-e7673e727380" providerId="ADAL" clId="{7591379F-1F87-460F-B4C0-46F19FCADCCD}" dt="2024-06-24T15:58:24.310" v="284" actId="20577"/>
          <ac:spMkLst>
            <pc:docMk/>
            <pc:sldMk cId="1176675249" sldId="291"/>
            <ac:spMk id="6" creationId="{00000000-0000-0000-0000-000000000000}"/>
          </ac:spMkLst>
        </pc:spChg>
        <pc:spChg chg="mod">
          <ac:chgData name="ANDREI RECH" userId="73d925a7-01e3-47a5-b19a-e7673e727380" providerId="ADAL" clId="{7591379F-1F87-460F-B4C0-46F19FCADCCD}" dt="2024-06-24T16:01:22.009" v="640" actId="20577"/>
          <ac:spMkLst>
            <pc:docMk/>
            <pc:sldMk cId="1176675249" sldId="291"/>
            <ac:spMk id="764" creationId="{00000000-0000-0000-0000-000000000000}"/>
          </ac:spMkLst>
        </pc:spChg>
        <pc:spChg chg="del mod">
          <ac:chgData name="ANDREI RECH" userId="73d925a7-01e3-47a5-b19a-e7673e727380" providerId="ADAL" clId="{7591379F-1F87-460F-B4C0-46F19FCADCCD}" dt="2024-06-24T15:58:19.361" v="273" actId="478"/>
          <ac:spMkLst>
            <pc:docMk/>
            <pc:sldMk cId="1176675249" sldId="291"/>
            <ac:spMk id="765" creationId="{C7C1E5DA-DAD4-64F0-661C-23D13091DD73}"/>
          </ac:spMkLst>
        </pc:spChg>
        <pc:spChg chg="del">
          <ac:chgData name="ANDREI RECH" userId="73d925a7-01e3-47a5-b19a-e7673e727380" providerId="ADAL" clId="{7591379F-1F87-460F-B4C0-46F19FCADCCD}" dt="2024-06-24T15:58:32.189" v="285" actId="478"/>
          <ac:spMkLst>
            <pc:docMk/>
            <pc:sldMk cId="1176675249" sldId="291"/>
            <ac:spMk id="766" creationId="{990943ED-E301-F1F8-ADEC-9B215FC49596}"/>
          </ac:spMkLst>
        </pc:spChg>
      </pc:sldChg>
      <pc:sldChg chg="modSp add del">
        <pc:chgData name="ANDREI RECH" userId="73d925a7-01e3-47a5-b19a-e7673e727380" providerId="ADAL" clId="{7591379F-1F87-460F-B4C0-46F19FCADCCD}" dt="2024-06-24T16:07:11.976" v="643" actId="47"/>
        <pc:sldMkLst>
          <pc:docMk/>
          <pc:sldMk cId="541779301" sldId="292"/>
        </pc:sldMkLst>
        <pc:spChg chg="mod">
          <ac:chgData name="ANDREI RECH" userId="73d925a7-01e3-47a5-b19a-e7673e727380" providerId="ADAL" clId="{7591379F-1F87-460F-B4C0-46F19FCADCCD}" dt="2024-06-24T16:07:10.513" v="642" actId="6549"/>
          <ac:spMkLst>
            <pc:docMk/>
            <pc:sldMk cId="541779301" sldId="292"/>
            <ac:spMk id="76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snake_classificator.ipynb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index.html" TargetMode="External"/><Relationship Id="rId7" Type="http://schemas.openxmlformats.org/officeDocument/2006/relationships/hyperlink" Target="https://www.biodiversity4all.org/taxa/30564-Micrurus-frontalis/browse_photos" TargetMode="External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vrunda.bhattbhatt/a-step-by-step-guide-to-early-stopping-in-tensorflow-and-pytorch-59c1e3d0e376" TargetMode="External"/><Relationship Id="rId5" Type="http://schemas.openxmlformats.org/officeDocument/2006/relationships/hyperlink" Target="https://pytorch.org" TargetMode="External"/><Relationship Id="rId4" Type="http://schemas.openxmlformats.org/officeDocument/2006/relationships/hyperlink" Target="https://github.com/pytorch/vision/tree/main/torchvis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sp>
        <p:nvSpPr>
          <p:cNvPr id="1725" name="AutoShape 1725"/>
          <p:cNvSpPr/>
          <p:nvPr/>
        </p:nvSpPr>
        <p:spPr>
          <a:xfrm>
            <a:off x="1248913" y="3796523"/>
            <a:ext cx="8006621" cy="26939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26" name="TextBox 1726"/>
          <p:cNvSpPr txBox="1"/>
          <p:nvPr/>
        </p:nvSpPr>
        <p:spPr>
          <a:xfrm>
            <a:off x="1483435" y="4052433"/>
            <a:ext cx="7537578" cy="2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3"/>
              </a:lnSpc>
            </a:pP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Visão</a:t>
            </a:r>
            <a:r>
              <a:rPr lang="en-US" sz="7410" dirty="0">
                <a:solidFill>
                  <a:srgbClr val="1B1B1B"/>
                </a:solidFill>
                <a:latin typeface="League Spartan"/>
              </a:rPr>
              <a:t> </a:t>
            </a: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Computacional</a:t>
            </a:r>
            <a:endParaRPr lang="en-US" sz="7410" dirty="0">
              <a:solidFill>
                <a:srgbClr val="1B1B1B"/>
              </a:solidFill>
              <a:latin typeface="League Spartan"/>
            </a:endParaRPr>
          </a:p>
        </p:txBody>
      </p:sp>
      <p:sp>
        <p:nvSpPr>
          <p:cNvPr id="1727" name="AutoShape 1727"/>
          <p:cNvSpPr/>
          <p:nvPr/>
        </p:nvSpPr>
        <p:spPr>
          <a:xfrm>
            <a:off x="8565948" y="7462431"/>
            <a:ext cx="8721927" cy="179586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28" name="TextBox 1728"/>
          <p:cNvSpPr txBox="1"/>
          <p:nvPr/>
        </p:nvSpPr>
        <p:spPr>
          <a:xfrm>
            <a:off x="8419258" y="7369175"/>
            <a:ext cx="8840042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02E885"/>
                </a:solidFill>
                <a:latin typeface="League Spartan"/>
              </a:rPr>
              <a:t>Andrei Rech, Carlos Moraes, Eduardo De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Bastiani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, Eduardo Wolf,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Urien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 Nolasco e Victor Cruz</a:t>
            </a:r>
          </a:p>
        </p:txBody>
      </p:sp>
      <p:grpSp>
        <p:nvGrpSpPr>
          <p:cNvPr id="1729" name="Group 1729"/>
          <p:cNvGrpSpPr/>
          <p:nvPr/>
        </p:nvGrpSpPr>
        <p:grpSpPr>
          <a:xfrm>
            <a:off x="13106400" y="1800032"/>
            <a:ext cx="3866134" cy="1528157"/>
            <a:chOff x="0" y="0"/>
            <a:chExt cx="5031374" cy="2037543"/>
          </a:xfrm>
        </p:grpSpPr>
        <p:sp>
          <p:nvSpPr>
            <p:cNvPr id="1730" name="AutoShape 1730"/>
            <p:cNvSpPr/>
            <p:nvPr/>
          </p:nvSpPr>
          <p:spPr>
            <a:xfrm>
              <a:off x="0" y="0"/>
              <a:ext cx="5031374" cy="2037543"/>
            </a:xfrm>
            <a:prstGeom prst="rect">
              <a:avLst/>
            </a:prstGeom>
            <a:solidFill>
              <a:srgbClr val="02E885"/>
            </a:solidFill>
          </p:spPr>
        </p:sp>
        <p:sp>
          <p:nvSpPr>
            <p:cNvPr id="1731" name="TextBox 1731"/>
            <p:cNvSpPr txBox="1"/>
            <p:nvPr/>
          </p:nvSpPr>
          <p:spPr>
            <a:xfrm>
              <a:off x="843995" y="478491"/>
              <a:ext cx="3343383" cy="102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FFFFF"/>
                  </a:solidFill>
                  <a:latin typeface="League Spartan"/>
                </a:rPr>
                <a:t>APRENDIZADO DE MÁQUINA T2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EEF12904-AF7E-D07A-E4AE-65FA65349DBF}"/>
              </a:ext>
            </a:extLst>
          </p:cNvPr>
          <p:cNvGrpSpPr/>
          <p:nvPr/>
        </p:nvGrpSpPr>
        <p:grpSpPr>
          <a:xfrm>
            <a:off x="2209800" y="3771900"/>
            <a:ext cx="13716000" cy="6515100"/>
            <a:chOff x="0" y="-38100"/>
            <a:chExt cx="2407042" cy="274743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8775FBA-D54E-B390-1B8F-879A4CBE4A86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C86CA12-456F-AFC1-4903-AE36C830B6EF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42875" y="-114300"/>
            <a:ext cx="18430875" cy="3886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1186E3-9EBB-CECB-4389-575D49A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7" y="3962672"/>
            <a:ext cx="13292137" cy="29795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52F4B2-F6A4-C82B-377F-F104AE9F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94" y="6942229"/>
            <a:ext cx="13292137" cy="2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BAA7F506-EDE8-8C61-F83D-7229690FADC4}"/>
              </a:ext>
            </a:extLst>
          </p:cNvPr>
          <p:cNvSpPr/>
          <p:nvPr/>
        </p:nvSpPr>
        <p:spPr>
          <a:xfrm>
            <a:off x="10434637" y="4172068"/>
            <a:ext cx="6629400" cy="3314699"/>
          </a:xfrm>
          <a:custGeom>
            <a:avLst/>
            <a:gdLst/>
            <a:ahLst/>
            <a:cxnLst/>
            <a:rect l="l" t="t" r="r" b="b"/>
            <a:pathLst>
              <a:path w="2407042" h="2709333">
                <a:moveTo>
                  <a:pt x="0" y="0"/>
                </a:moveTo>
                <a:lnTo>
                  <a:pt x="2407042" y="0"/>
                </a:lnTo>
                <a:lnTo>
                  <a:pt x="240704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057ADB0B-F6CE-DB5B-EDEF-BECAC1C33390}"/>
              </a:ext>
            </a:extLst>
          </p:cNvPr>
          <p:cNvGrpSpPr/>
          <p:nvPr/>
        </p:nvGrpSpPr>
        <p:grpSpPr>
          <a:xfrm>
            <a:off x="1264444" y="4027408"/>
            <a:ext cx="6629400" cy="10431661"/>
            <a:chOff x="-2404536" y="-38100"/>
            <a:chExt cx="4811578" cy="27474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C1E2A53-0847-41BF-DBD7-83A76AE10611}"/>
                </a:ext>
              </a:extLst>
            </p:cNvPr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2DADC1E8-3358-8103-8AB0-714A5D1C12C9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-144661"/>
            <a:ext cx="18287999" cy="10431661"/>
            <a:chOff x="-2404536" y="-38100"/>
            <a:chExt cx="4811578" cy="2747433"/>
          </a:xfrm>
        </p:grpSpPr>
        <p:sp>
          <p:nvSpPr>
            <p:cNvPr id="3" name="Freeform 3"/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050" y="1043761"/>
            <a:ext cx="1824431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2" y="2281349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TREINO / TESTE / VALIDAÇÃO</a:t>
            </a:r>
          </a:p>
        </p:txBody>
      </p:sp>
      <p:sp>
        <p:nvSpPr>
          <p:cNvPr id="19" name="TextBox 764">
            <a:extLst>
              <a:ext uri="{FF2B5EF4-FFF2-40B4-BE49-F238E27FC236}">
                <a16:creationId xmlns:a16="http://schemas.microsoft.com/office/drawing/2014/main" id="{993E046E-6A0C-2524-3FFD-E461D125B5F8}"/>
              </a:ext>
            </a:extLst>
          </p:cNvPr>
          <p:cNvSpPr txBox="1"/>
          <p:nvPr/>
        </p:nvSpPr>
        <p:spPr>
          <a:xfrm>
            <a:off x="-76200" y="4620645"/>
            <a:ext cx="9097514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DIVISÃO DE INSTÂNCIAS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Total = 50 </a:t>
            </a:r>
            <a:r>
              <a:rPr lang="en-US" sz="3499" dirty="0" err="1">
                <a:latin typeface="Clear Sans"/>
              </a:rPr>
              <a:t>instâncias</a:t>
            </a:r>
            <a:endParaRPr lang="en-US" sz="3499" dirty="0">
              <a:latin typeface="Clear Sans"/>
            </a:endParaRP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70% / 15% / 15%</a:t>
            </a:r>
          </a:p>
        </p:txBody>
      </p:sp>
      <p:sp>
        <p:nvSpPr>
          <p:cNvPr id="20" name="TextBox 764">
            <a:extLst>
              <a:ext uri="{FF2B5EF4-FFF2-40B4-BE49-F238E27FC236}">
                <a16:creationId xmlns:a16="http://schemas.microsoft.com/office/drawing/2014/main" id="{5783069B-8618-DC98-BFEE-85DB97EFE842}"/>
              </a:ext>
            </a:extLst>
          </p:cNvPr>
          <p:cNvSpPr txBox="1"/>
          <p:nvPr/>
        </p:nvSpPr>
        <p:spPr>
          <a:xfrm>
            <a:off x="9289878" y="4620240"/>
            <a:ext cx="9163878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BATCHES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5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 / batch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EFEC431-5463-0B22-FE15-D03F3F00C72F}"/>
              </a:ext>
            </a:extLst>
          </p:cNvPr>
          <p:cNvSpPr txBox="1"/>
          <p:nvPr/>
        </p:nvSpPr>
        <p:spPr>
          <a:xfrm>
            <a:off x="4722733" y="4281241"/>
            <a:ext cx="3202067" cy="40626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92CE7E3A-2515-FA8D-82D2-D240E8592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5042" r="9249" b="13846"/>
          <a:stretch/>
        </p:blipFill>
        <p:spPr>
          <a:xfrm>
            <a:off x="10144539" y="5437349"/>
            <a:ext cx="7210328" cy="43487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42875" y="-114300"/>
            <a:ext cx="18430875" cy="5410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02232" y="1043761"/>
            <a:ext cx="1026112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565734" y="2400620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FUNÇÕES AUXILIARES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02BCDD4-0F91-8242-3DCA-A17F7B2AC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3333" r="7230" b="4074"/>
          <a:stretch/>
        </p:blipFill>
        <p:spPr>
          <a:xfrm>
            <a:off x="1773407" y="381000"/>
            <a:ext cx="4400553" cy="9525000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6666D4A9-38D5-C6BE-46AD-0D9CB3BD4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3706" r="8677" b="12647"/>
          <a:stretch/>
        </p:blipFill>
        <p:spPr>
          <a:xfrm>
            <a:off x="10134600" y="5415815"/>
            <a:ext cx="7315200" cy="43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32438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BALANCEAR AS CLASSES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D1B09810-11E5-2F68-8916-5FF0F575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t="15194" r="7948" b="14217"/>
          <a:stretch/>
        </p:blipFill>
        <p:spPr>
          <a:xfrm>
            <a:off x="4866423" y="4305300"/>
            <a:ext cx="8545630" cy="40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1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05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HIPERPARÂMETROS E PARÂMETROS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2E705A23-0278-9AF8-1DFD-2F83ABED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5686" r="9130" b="15293"/>
          <a:stretch/>
        </p:blipFill>
        <p:spPr>
          <a:xfrm>
            <a:off x="4005262" y="4076700"/>
            <a:ext cx="10277475" cy="4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64" name="TextBox 764"/>
          <p:cNvSpPr txBox="1"/>
          <p:nvPr/>
        </p:nvSpPr>
        <p:spPr>
          <a:xfrm>
            <a:off x="3150145" y="2541914"/>
            <a:ext cx="2619872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Resnet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VGG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Inception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3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principalmente para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RESNET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atalhos ou conexões residuais que saltam uma ou mais camadas, facilitando a propagação de gradientes em redes de muitas camadas.</a:t>
            </a:r>
          </a:p>
          <a:p>
            <a:pPr algn="just">
              <a:lnSpc>
                <a:spcPts val="4899"/>
              </a:lnSpc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blocos residuais que permitem que as redes sejam muito mais profundas sem sofrer da perda de desempenho.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35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Melhora a precisão em classificação de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Pode ajudar na mitigação do gradiente que desaparece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</a:t>
            </a:r>
            <a:r>
              <a:rPr lang="pt-BR" sz="3499" dirty="0" err="1">
                <a:latin typeface="Clear Sans" panose="020B0604020202020204" charset="0"/>
                <a:cs typeface="Clear Sans" panose="020B0604020202020204" charset="0"/>
              </a:rPr>
              <a:t>overfitting</a:t>
            </a:r>
            <a:endParaRPr lang="pt-BR" sz="3499" dirty="0"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Complexidade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974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para classificação de imagens e detecção de objetos.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VGG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Baseia-se em uma arquitetura sequencial de convoluções seguidas de camadas totalmente conectadas.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Usa múltiplas camadas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convolucionais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com pequenos filtros de 3x3, seguidas de camadas de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 camadas totalmente conectadas.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9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Boa performance em tarefas de visão computacional.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extrair características específicas das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Grande número de parâmetros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 Não tão eficiente quanto arquiteturas mais recentes</a:t>
            </a:r>
          </a:p>
        </p:txBody>
      </p:sp>
    </p:spTree>
    <p:extLst>
      <p:ext uri="{BB962C8B-B14F-4D97-AF65-F5344CB8AC3E}">
        <p14:creationId xmlns:p14="http://schemas.microsoft.com/office/powerpoint/2010/main" val="25338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projetado para melhorar a eficiência computacional e a precisão em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INCEPTION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aplicam convoluções de diferentes tamanhos em paralelo.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combinam convoluções de diferentes tamanhos (1x1, 3x3, 5x5) 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em uma única etapa.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5563" y="6165769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Alta eficiência computacional devido à redução do número de parâmetros.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Arquitetura pesada e estrutura complexa</a:t>
            </a:r>
          </a:p>
        </p:txBody>
      </p:sp>
    </p:spTree>
    <p:extLst>
      <p:ext uri="{BB962C8B-B14F-4D97-AF65-F5344CB8AC3E}">
        <p14:creationId xmlns:p14="http://schemas.microsoft.com/office/powerpoint/2010/main" val="1888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17239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Métricas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Possíveis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melhorias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Conclusão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04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35764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5279" y="7661041"/>
            <a:ext cx="3411580" cy="607243"/>
            <a:chOff x="0" y="0"/>
            <a:chExt cx="4548773" cy="809658"/>
          </a:xfrm>
        </p:grpSpPr>
        <p:sp>
          <p:nvSpPr>
            <p:cNvPr id="3" name="Freeform 3"/>
            <p:cNvSpPr/>
            <p:nvPr/>
          </p:nvSpPr>
          <p:spPr>
            <a:xfrm>
              <a:off x="0" y="48647"/>
              <a:ext cx="536216" cy="712365"/>
            </a:xfrm>
            <a:custGeom>
              <a:avLst/>
              <a:gdLst/>
              <a:ahLst/>
              <a:cxnLst/>
              <a:rect l="l" t="t" r="r" b="b"/>
              <a:pathLst>
                <a:path w="536216" h="712365">
                  <a:moveTo>
                    <a:pt x="0" y="0"/>
                  </a:moveTo>
                  <a:lnTo>
                    <a:pt x="536216" y="0"/>
                  </a:lnTo>
                  <a:lnTo>
                    <a:pt x="536216" y="712364"/>
                  </a:lnTo>
                  <a:lnTo>
                    <a:pt x="0" y="712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315514" y="-28575"/>
              <a:ext cx="3233259" cy="83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Referências Bibliográfias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279" y="6322857"/>
            <a:ext cx="3514691" cy="534273"/>
            <a:chOff x="0" y="0"/>
            <a:chExt cx="4686255" cy="712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181" cy="712365"/>
            </a:xfrm>
            <a:custGeom>
              <a:avLst/>
              <a:gdLst/>
              <a:ahLst/>
              <a:cxnLst/>
              <a:rect l="l" t="t" r="r" b="b"/>
              <a:pathLst>
                <a:path w="811181" h="712365">
                  <a:moveTo>
                    <a:pt x="0" y="0"/>
                  </a:moveTo>
                  <a:lnTo>
                    <a:pt x="811181" y="0"/>
                  </a:lnTo>
                  <a:lnTo>
                    <a:pt x="811181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452996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Resultados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25279" y="4878359"/>
            <a:ext cx="3515322" cy="534273"/>
            <a:chOff x="0" y="0"/>
            <a:chExt cx="4687097" cy="712365"/>
          </a:xfrm>
        </p:grpSpPr>
        <p:sp>
          <p:nvSpPr>
            <p:cNvPr id="9" name="TextBox 9"/>
            <p:cNvSpPr txBox="1"/>
            <p:nvPr/>
          </p:nvSpPr>
          <p:spPr>
            <a:xfrm>
              <a:off x="145383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Modelos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12864" cy="712365"/>
            </a:xfrm>
            <a:custGeom>
              <a:avLst/>
              <a:gdLst/>
              <a:ahLst/>
              <a:cxnLst/>
              <a:rect l="l" t="t" r="r" b="b"/>
              <a:pathLst>
                <a:path w="812864" h="712365">
                  <a:moveTo>
                    <a:pt x="0" y="0"/>
                  </a:moveTo>
                  <a:lnTo>
                    <a:pt x="812864" y="0"/>
                  </a:lnTo>
                  <a:lnTo>
                    <a:pt x="812864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062335" y="2095500"/>
            <a:ext cx="3477635" cy="534273"/>
            <a:chOff x="0" y="0"/>
            <a:chExt cx="4636847" cy="712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2365" cy="712365"/>
            </a:xfrm>
            <a:custGeom>
              <a:avLst/>
              <a:gdLst/>
              <a:ahLst/>
              <a:cxnLst/>
              <a:rect l="l" t="t" r="r" b="b"/>
              <a:pathLst>
                <a:path w="712365" h="712365">
                  <a:moveTo>
                    <a:pt x="0" y="0"/>
                  </a:moveTo>
                  <a:lnTo>
                    <a:pt x="712365" y="0"/>
                  </a:lnTo>
                  <a:lnTo>
                    <a:pt x="712365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0358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Tema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7451" y="3273978"/>
            <a:ext cx="5755220" cy="4037539"/>
            <a:chOff x="0" y="0"/>
            <a:chExt cx="7673626" cy="5383386"/>
          </a:xfrm>
        </p:grpSpPr>
        <p:grpSp>
          <p:nvGrpSpPr>
            <p:cNvPr id="15" name="Group 15"/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sp>
        <p:nvSpPr>
          <p:cNvPr id="345" name="AutoShape 345"/>
          <p:cNvSpPr/>
          <p:nvPr/>
        </p:nvSpPr>
        <p:spPr>
          <a:xfrm>
            <a:off x="1763149" y="4381612"/>
            <a:ext cx="4979137" cy="1440900"/>
          </a:xfrm>
          <a:prstGeom prst="rect">
            <a:avLst/>
          </a:prstGeom>
          <a:solidFill>
            <a:srgbClr val="02E885"/>
          </a:solidFill>
        </p:spPr>
      </p:sp>
      <p:grpSp>
        <p:nvGrpSpPr>
          <p:cNvPr id="346" name="Group 346"/>
          <p:cNvGrpSpPr/>
          <p:nvPr/>
        </p:nvGrpSpPr>
        <p:grpSpPr>
          <a:xfrm>
            <a:off x="10971989" y="3433861"/>
            <a:ext cx="3567981" cy="534273"/>
            <a:chOff x="0" y="0"/>
            <a:chExt cx="4757308" cy="712365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53286" cy="712365"/>
            </a:xfrm>
            <a:custGeom>
              <a:avLst/>
              <a:gdLst/>
              <a:ahLst/>
              <a:cxnLst/>
              <a:rect l="l" t="t" r="r" b="b"/>
              <a:pathLst>
                <a:path w="953286" h="712365">
                  <a:moveTo>
                    <a:pt x="0" y="0"/>
                  </a:moveTo>
                  <a:lnTo>
                    <a:pt x="953286" y="0"/>
                  </a:lnTo>
                  <a:lnTo>
                    <a:pt x="953286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8" name="TextBox 348"/>
            <p:cNvSpPr txBox="1"/>
            <p:nvPr/>
          </p:nvSpPr>
          <p:spPr>
            <a:xfrm>
              <a:off x="1524049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Procedimentos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</p:grpSp>
      <p:sp>
        <p:nvSpPr>
          <p:cNvPr id="350" name="TextBox 350"/>
          <p:cNvSpPr txBox="1"/>
          <p:nvPr/>
        </p:nvSpPr>
        <p:spPr>
          <a:xfrm>
            <a:off x="2364882" y="4685172"/>
            <a:ext cx="3740357" cy="89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1"/>
              </a:lnSpc>
            </a:pPr>
            <a:r>
              <a:rPr lang="en-US" sz="5809">
                <a:solidFill>
                  <a:srgbClr val="FFFFFF"/>
                </a:solidFill>
                <a:latin typeface="League Spartan"/>
              </a:rPr>
              <a:t>Glossário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874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Resnet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D71E7F7A-444B-77AE-EB47-59D31B40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2327"/>
            <a:ext cx="7818136" cy="4297689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6EA30296-39F5-164D-3064-69AF26F5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652327"/>
            <a:ext cx="805815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A55CB4-619A-6FCB-CF89-3AEDF51D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5" y="4658150"/>
            <a:ext cx="8048625" cy="42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639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VGG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4575D34F-AA05-E570-0376-CAEEB45D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18202"/>
            <a:ext cx="7735839" cy="4297689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EE3FBBD6-36B7-6B9A-B2BF-D1BABE07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618202"/>
            <a:ext cx="8058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CFBBEDE-1127-EC98-0083-23FC25A7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596667"/>
            <a:ext cx="80581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112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Inception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96688E5D-0096-8A20-C909-35E683AD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59956"/>
            <a:ext cx="7818136" cy="429768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D9E95CBA-DEDB-6DAD-1264-14C38CE8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8" y="4454986"/>
            <a:ext cx="773584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998CDD-F69A-376C-742F-3AA348C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7" y="4454986"/>
            <a:ext cx="773583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19ED2492-D563-EDCB-775B-05136CACCE6E}"/>
              </a:ext>
            </a:extLst>
          </p:cNvPr>
          <p:cNvGrpSpPr/>
          <p:nvPr/>
        </p:nvGrpSpPr>
        <p:grpSpPr>
          <a:xfrm>
            <a:off x="39296" y="4650670"/>
            <a:ext cx="18096304" cy="3563625"/>
            <a:chOff x="0" y="-38100"/>
            <a:chExt cx="2407042" cy="27474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6B3C68A-8394-10CD-6F92-2DA2AB981DE8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5444B16-36D7-5526-F25F-2C53B8CC9C88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C36CD72-2212-71DF-9A76-7A440D92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09" y="4838700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1815B4-F4A9-FFFD-E975-A673B68C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7" y="4838699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9979C04-A5B5-879A-ECB4-8E3261E3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97" y="4815252"/>
            <a:ext cx="5892599" cy="32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64">
            <a:extLst>
              <a:ext uri="{FF2B5EF4-FFF2-40B4-BE49-F238E27FC236}">
                <a16:creationId xmlns:a16="http://schemas.microsoft.com/office/drawing/2014/main" id="{5092B1E9-18F9-1D49-5F79-D76A6B7A3F75}"/>
              </a:ext>
            </a:extLst>
          </p:cNvPr>
          <p:cNvSpPr txBox="1"/>
          <p:nvPr/>
        </p:nvSpPr>
        <p:spPr>
          <a:xfrm>
            <a:off x="1895012" y="8262057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Resnet</a:t>
            </a:r>
          </a:p>
        </p:txBody>
      </p:sp>
      <p:sp>
        <p:nvSpPr>
          <p:cNvPr id="13" name="TextBox 764">
            <a:extLst>
              <a:ext uri="{FF2B5EF4-FFF2-40B4-BE49-F238E27FC236}">
                <a16:creationId xmlns:a16="http://schemas.microsoft.com/office/drawing/2014/main" id="{CCAF1B3D-9AB5-CA09-2967-BABEE23E7934}"/>
              </a:ext>
            </a:extLst>
          </p:cNvPr>
          <p:cNvSpPr txBox="1"/>
          <p:nvPr/>
        </p:nvSpPr>
        <p:spPr>
          <a:xfrm>
            <a:off x="7929562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VGG</a:t>
            </a:r>
          </a:p>
        </p:txBody>
      </p:sp>
      <p:sp>
        <p:nvSpPr>
          <p:cNvPr id="14" name="TextBox 764">
            <a:extLst>
              <a:ext uri="{FF2B5EF4-FFF2-40B4-BE49-F238E27FC236}">
                <a16:creationId xmlns:a16="http://schemas.microsoft.com/office/drawing/2014/main" id="{4475DC4F-4116-6EDB-78DE-F873A651467A}"/>
              </a:ext>
            </a:extLst>
          </p:cNvPr>
          <p:cNvSpPr txBox="1"/>
          <p:nvPr/>
        </p:nvSpPr>
        <p:spPr>
          <a:xfrm>
            <a:off x="14249400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214195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MÉTRICAS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BD03C2D5-1968-EEC2-91A2-FF2AFA9C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t="13113" r="10277" b="13243"/>
          <a:stretch/>
        </p:blipFill>
        <p:spPr>
          <a:xfrm>
            <a:off x="6223553" y="4652326"/>
            <a:ext cx="5518704" cy="3843975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58E24CCF-7098-82F3-8325-16C026D0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3463" r="9776" b="12893"/>
          <a:stretch/>
        </p:blipFill>
        <p:spPr>
          <a:xfrm>
            <a:off x="11742257" y="4652325"/>
            <a:ext cx="5518705" cy="3843975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id="{9BA35F45-860A-F348-D90B-498C6FCD3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3113" r="9251" b="13243"/>
          <a:stretch/>
        </p:blipFill>
        <p:spPr>
          <a:xfrm>
            <a:off x="704849" y="4652327"/>
            <a:ext cx="5518704" cy="38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-20707" y="2366746"/>
            <a:ext cx="18308707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TESTES E DEMO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7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64" name="TextBox 764"/>
          <p:cNvSpPr txBox="1"/>
          <p:nvPr/>
        </p:nvSpPr>
        <p:spPr>
          <a:xfrm>
            <a:off x="961974" y="3073216"/>
            <a:ext cx="7039026" cy="3722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Aumentar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número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instâncias</a:t>
            </a: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Utilizar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algumas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transformações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diferentes</a:t>
            </a: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Testar</a:t>
            </a:r>
            <a:r>
              <a:rPr lang="en-US" sz="3499" dirty="0">
                <a:latin typeface="Clear Sans"/>
              </a:rPr>
              <a:t> outros </a:t>
            </a:r>
            <a:r>
              <a:rPr lang="en-US" sz="3499" dirty="0" err="1">
                <a:latin typeface="Clear Sans"/>
              </a:rPr>
              <a:t>modelos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outras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combinações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hiperparâmetros</a:t>
            </a:r>
            <a:endParaRPr lang="en-US" sz="3499" dirty="0">
              <a:latin typeface="Clear Sans"/>
            </a:endParaRPr>
          </a:p>
        </p:txBody>
      </p:sp>
      <p:sp>
        <p:nvSpPr>
          <p:cNvPr id="766" name="TextBox 764">
            <a:extLst>
              <a:ext uri="{FF2B5EF4-FFF2-40B4-BE49-F238E27FC236}">
                <a16:creationId xmlns:a16="http://schemas.microsoft.com/office/drawing/2014/main" id="{990943ED-E301-F1F8-ADEC-9B215FC49596}"/>
              </a:ext>
            </a:extLst>
          </p:cNvPr>
          <p:cNvSpPr txBox="1"/>
          <p:nvPr/>
        </p:nvSpPr>
        <p:spPr>
          <a:xfrm>
            <a:off x="-233363" y="2164985"/>
            <a:ext cx="93726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POSSÍVEIS MELHORIAS</a:t>
            </a:r>
          </a:p>
        </p:txBody>
      </p:sp>
    </p:spTree>
    <p:extLst>
      <p:ext uri="{BB962C8B-B14F-4D97-AF65-F5344CB8AC3E}">
        <p14:creationId xmlns:p14="http://schemas.microsoft.com/office/powerpoint/2010/main" val="125661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CONCLUSÃO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64" name="TextBox 764"/>
          <p:cNvSpPr txBox="1"/>
          <p:nvPr/>
        </p:nvSpPr>
        <p:spPr>
          <a:xfrm>
            <a:off x="947089" y="2367601"/>
            <a:ext cx="7039026" cy="686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Problema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uma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complexidade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elevada</a:t>
            </a:r>
            <a:r>
              <a:rPr lang="en-US" sz="3499" dirty="0">
                <a:latin typeface="Clear Sans"/>
              </a:rPr>
              <a:t> para </a:t>
            </a:r>
            <a:r>
              <a:rPr lang="en-US" sz="3499" dirty="0" err="1">
                <a:latin typeface="Clear Sans"/>
              </a:rPr>
              <a:t>nosso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conhecimento</a:t>
            </a: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Algoritmo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utilizado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pode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não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ter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sido</a:t>
            </a:r>
            <a:r>
              <a:rPr lang="en-US" sz="3499" dirty="0">
                <a:latin typeface="Clear Sans"/>
              </a:rPr>
              <a:t> o </a:t>
            </a:r>
            <a:r>
              <a:rPr lang="en-US" sz="3499" dirty="0" err="1">
                <a:latin typeface="Clear Sans"/>
              </a:rPr>
              <a:t>melhor</a:t>
            </a: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latin typeface="Clear Sans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Importância</a:t>
            </a:r>
            <a:r>
              <a:rPr lang="en-US" sz="3499" dirty="0">
                <a:latin typeface="Clear Sans"/>
              </a:rPr>
              <a:t> da </a:t>
            </a:r>
            <a:r>
              <a:rPr lang="en-US" sz="3499" dirty="0" err="1">
                <a:latin typeface="Clear Sans"/>
              </a:rPr>
              <a:t>normalização</a:t>
            </a:r>
            <a:r>
              <a:rPr lang="en-US" sz="3499" dirty="0">
                <a:latin typeface="Clear Sans"/>
              </a:rPr>
              <a:t> e da </a:t>
            </a:r>
            <a:r>
              <a:rPr lang="en-US" sz="3499" dirty="0" err="1">
                <a:latin typeface="Clear Sans"/>
              </a:rPr>
              <a:t>definição</a:t>
            </a:r>
            <a:r>
              <a:rPr lang="en-US" sz="3499" dirty="0">
                <a:latin typeface="Clear Sans"/>
              </a:rPr>
              <a:t> dos </a:t>
            </a:r>
            <a:r>
              <a:rPr lang="en-US" sz="3499" dirty="0" err="1">
                <a:latin typeface="Clear Sans"/>
              </a:rPr>
              <a:t>hiperparâmetros</a:t>
            </a:r>
            <a:endParaRPr lang="en-US" sz="3499" dirty="0">
              <a:latin typeface="Clear Sans"/>
            </a:endParaRPr>
          </a:p>
          <a:p>
            <a:pPr algn="just">
              <a:lnSpc>
                <a:spcPts val="4899"/>
              </a:lnSpc>
            </a:pPr>
            <a:endParaRPr lang="en-US" sz="3499" dirty="0">
              <a:latin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117667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5357" y="1500822"/>
            <a:ext cx="10593943" cy="9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6165">
                <a:solidFill>
                  <a:srgbClr val="1B1B1B"/>
                </a:solidFill>
                <a:latin typeface="League Spartan"/>
              </a:rPr>
              <a:t>Referências Bibliográficas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398" y="1121130"/>
            <a:ext cx="3320507" cy="8044740"/>
            <a:chOff x="0" y="0"/>
            <a:chExt cx="4427342" cy="10726320"/>
          </a:xfrm>
        </p:grpSpPr>
        <p:grpSp>
          <p:nvGrpSpPr>
            <p:cNvPr id="7" name="Group 7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1" name="Group 381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3" name="Group 383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93" name="TextBox 393"/>
          <p:cNvSpPr txBox="1"/>
          <p:nvPr/>
        </p:nvSpPr>
        <p:spPr>
          <a:xfrm>
            <a:off x="6662179" y="2476361"/>
            <a:ext cx="9930565" cy="7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SCIKIT-LEARN.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Scikit-learn: Machine Learning in Python.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2" tooltip="https://scikit-learn.org/"/>
              </a:rPr>
              <a:t>https://scikit-learn.org/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Torchvision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main documentation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3" tooltip="https://pytorch.org/vision/stable/index.html"/>
              </a:rPr>
              <a:t>https://pytorch.org/vision/stable/index.html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PYTORCH. </a:t>
            </a:r>
            <a:r>
              <a:rPr lang="pt-BR" sz="2040" b="1" dirty="0" err="1">
                <a:latin typeface="Clear Sans" panose="020B0604020202020204" charset="0"/>
                <a:cs typeface="Clear Sans" panose="020B0604020202020204" charset="0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GitHub. Disponível em: 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https://github.com/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pytorch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tree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main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Acesso em: 16 jun. 2024.</a:t>
            </a:r>
            <a:endParaRPr lang="en-US" sz="2040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5" tooltip="https://pytorch.org"/>
              </a:rPr>
              <a:t>https://pytorch.org/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15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BHATT,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Vrunda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A step-by-step guide to early stopping in TensorFlow and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Medium, 12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jan.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2023.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6" tooltip="https://medium.com/@vrunda.bhattbhatt/a-step-by-step-guide-to-early-stopping-in-tensorflow-and-pytorch-59c1e3d0e376"/>
              </a:rPr>
              <a:t>https://medium.com/@vrunda.bhattbhatt/a-step-by-step-guide-to-early-stopping-in-tensorflow-and-pytorch-59c1e3d0e376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21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pt-BR" sz="2044" dirty="0">
                <a:solidFill>
                  <a:srgbClr val="1B1B1B"/>
                </a:solidFill>
                <a:latin typeface="Clear Sans"/>
              </a:rPr>
              <a:t>BIODIVERSITY4ALL.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Micrurus</a:t>
            </a:r>
            <a:r>
              <a:rPr lang="pt-BR" sz="2044" b="1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frontalis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Disponível em: </a:t>
            </a:r>
            <a:r>
              <a:rPr lang="pt-BR" sz="2044" dirty="0">
                <a:solidFill>
                  <a:srgbClr val="1B1B1B"/>
                </a:solidFill>
                <a:latin typeface="Clear Sans"/>
                <a:hlinkClick r:id="rId7"/>
              </a:rPr>
              <a:t>https://www.biodiversity4all.org/taxa/30564-Micrurus-frontalis/</a:t>
            </a:r>
            <a:r>
              <a:rPr lang="pt-BR" sz="2044" dirty="0" err="1">
                <a:solidFill>
                  <a:srgbClr val="1B1B1B"/>
                </a:solidFill>
                <a:latin typeface="Clear Sans"/>
                <a:hlinkClick r:id="rId7"/>
              </a:rPr>
              <a:t>browse_photos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Acesso em: 23 jun. 2024.</a:t>
            </a:r>
            <a:endParaRPr lang="en-US" sz="2044" dirty="0">
              <a:solidFill>
                <a:srgbClr val="1B1B1B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sp>
        <p:nvSpPr>
          <p:cNvPr id="1725" name="AutoShape 1725"/>
          <p:cNvSpPr/>
          <p:nvPr/>
        </p:nvSpPr>
        <p:spPr>
          <a:xfrm>
            <a:off x="5366989" y="3796523"/>
            <a:ext cx="8006621" cy="26939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26" name="TextBox 1726"/>
          <p:cNvSpPr txBox="1"/>
          <p:nvPr/>
        </p:nvSpPr>
        <p:spPr>
          <a:xfrm>
            <a:off x="5601510" y="3957354"/>
            <a:ext cx="7537578" cy="23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410">
                <a:solidFill>
                  <a:srgbClr val="1B1B1B"/>
                </a:solidFill>
                <a:latin typeface="League Spartan"/>
              </a:rPr>
              <a:t>Visão Computacional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64" name="TextBox 764"/>
          <p:cNvSpPr txBox="1"/>
          <p:nvPr/>
        </p:nvSpPr>
        <p:spPr>
          <a:xfrm>
            <a:off x="1037728" y="260751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 err="1">
                <a:latin typeface="Clear Sans"/>
              </a:rPr>
              <a:t>Verdadeira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5614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sp>
        <p:nvSpPr>
          <p:cNvPr id="764" name="Freeform 764"/>
          <p:cNvSpPr/>
          <p:nvPr/>
        </p:nvSpPr>
        <p:spPr>
          <a:xfrm>
            <a:off x="1704102" y="501141"/>
            <a:ext cx="5996861" cy="4112133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65" name="Freeform 765"/>
          <p:cNvSpPr/>
          <p:nvPr/>
        </p:nvSpPr>
        <p:spPr>
          <a:xfrm>
            <a:off x="1704102" y="5607589"/>
            <a:ext cx="5996861" cy="4067044"/>
          </a:xfrm>
          <a:custGeom>
            <a:avLst/>
            <a:gdLst/>
            <a:ahLst/>
            <a:cxnLst/>
            <a:rect l="l" t="t" r="r" b="b"/>
            <a:pathLst>
              <a:path w="5996861" h="4067044">
                <a:moveTo>
                  <a:pt x="0" y="0"/>
                </a:moveTo>
                <a:lnTo>
                  <a:pt x="5996860" y="0"/>
                </a:lnTo>
                <a:lnTo>
                  <a:pt x="5996860" y="4067044"/>
                </a:lnTo>
                <a:lnTo>
                  <a:pt x="0" y="406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66" name="Freeform 766"/>
          <p:cNvSpPr/>
          <p:nvPr/>
        </p:nvSpPr>
        <p:spPr>
          <a:xfrm>
            <a:off x="10967434" y="5090802"/>
            <a:ext cx="5491766" cy="4167739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11587303" y="1145120"/>
            <a:ext cx="4687501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FALSAS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Lampropeltis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endParaRPr lang="en-US" sz="3499" dirty="0">
              <a:solidFill>
                <a:srgbClr val="1B1B1B"/>
              </a:solidFill>
              <a:latin typeface="Clear Sans Bold Italics"/>
            </a:endParaRPr>
          </a:p>
        </p:txBody>
      </p:sp>
      <p:sp>
        <p:nvSpPr>
          <p:cNvPr id="770" name="TextBox 770"/>
          <p:cNvSpPr txBox="1"/>
          <p:nvPr/>
        </p:nvSpPr>
        <p:spPr>
          <a:xfrm>
            <a:off x="1158015" y="4796194"/>
            <a:ext cx="708903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Erythrolamprus</a:t>
            </a:r>
            <a:r>
              <a:rPr lang="en-US" sz="3499" dirty="0">
                <a:solidFill>
                  <a:srgbClr val="FFFFFF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aesculapii</a:t>
            </a:r>
            <a:endParaRPr lang="en-US" sz="3499" dirty="0">
              <a:solidFill>
                <a:srgbClr val="FFFFFF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4852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25" y="0"/>
            <a:ext cx="9139238" cy="10287000"/>
            <a:chOff x="0" y="0"/>
            <a:chExt cx="240704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E88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</p:sp>
      </p:grp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9186598" y="1176519"/>
            <a:ext cx="9091877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VERDADEIRAS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3600" b="1" i="1" dirty="0" err="1"/>
              <a:t>Micrurus</a:t>
            </a:r>
            <a:r>
              <a:rPr lang="pt-BR" sz="3600" b="1" i="1" dirty="0"/>
              <a:t> </a:t>
            </a:r>
            <a:r>
              <a:rPr lang="pt-BR" sz="3600" b="1" i="1" dirty="0" err="1"/>
              <a:t>altirostris</a:t>
            </a:r>
            <a:endParaRPr lang="pt-BR" sz="3600" b="1" dirty="0"/>
          </a:p>
        </p:txBody>
      </p:sp>
      <p:sp>
        <p:nvSpPr>
          <p:cNvPr id="770" name="TextBox 770"/>
          <p:cNvSpPr txBox="1"/>
          <p:nvPr/>
        </p:nvSpPr>
        <p:spPr>
          <a:xfrm>
            <a:off x="1305350" y="4796194"/>
            <a:ext cx="6259667" cy="59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pt-BR" sz="3600" b="1" i="1" dirty="0" err="1">
                <a:solidFill>
                  <a:schemeClr val="bg1"/>
                </a:solidFill>
              </a:rPr>
              <a:t>Micrurus</a:t>
            </a:r>
            <a:r>
              <a:rPr lang="pt-BR" sz="3600" b="1" i="1" dirty="0">
                <a:solidFill>
                  <a:schemeClr val="bg1"/>
                </a:solidFill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</a:rPr>
              <a:t>fulvius</a:t>
            </a:r>
            <a:endParaRPr lang="en-US" sz="3499" dirty="0">
              <a:solidFill>
                <a:schemeClr val="bg1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2</a:t>
            </a:r>
          </a:p>
        </p:txBody>
      </p:sp>
      <p:pic>
        <p:nvPicPr>
          <p:cNvPr id="781" name="Imagem 780" descr="Uma imagem contendo animal, pequeno, marrom, recheado&#10;&#10;Descrição gerada automaticamente">
            <a:extLst>
              <a:ext uri="{FF2B5EF4-FFF2-40B4-BE49-F238E27FC236}">
                <a16:creationId xmlns:a16="http://schemas.microsoft.com/office/drawing/2014/main" id="{C874F723-23F2-7052-894A-142CF895D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35563"/>
            <a:ext cx="6269190" cy="4180296"/>
          </a:xfrm>
          <a:prstGeom prst="rect">
            <a:avLst/>
          </a:prstGeom>
        </p:spPr>
      </p:pic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520828"/>
            <a:ext cx="6269190" cy="4177049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1" y="5074230"/>
            <a:ext cx="5874330" cy="42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extBox 771"/>
          <p:cNvSpPr txBox="1"/>
          <p:nvPr/>
        </p:nvSpPr>
        <p:spPr>
          <a:xfrm>
            <a:off x="7184287" y="4695008"/>
            <a:ext cx="3566042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3</a:t>
            </a:r>
          </a:p>
        </p:txBody>
      </p:sp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53" y="836099"/>
            <a:ext cx="5532647" cy="3692892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64" y="5453576"/>
            <a:ext cx="5542536" cy="3804724"/>
          </a:xfrm>
          <a:prstGeom prst="rect">
            <a:avLst/>
          </a:prstGeom>
        </p:spPr>
      </p:pic>
      <p:sp>
        <p:nvSpPr>
          <p:cNvPr id="764" name="TextBox 771">
            <a:extLst>
              <a:ext uri="{FF2B5EF4-FFF2-40B4-BE49-F238E27FC236}">
                <a16:creationId xmlns:a16="http://schemas.microsoft.com/office/drawing/2014/main" id="{D930DA02-2D85-1EC5-0D68-3542040A6498}"/>
              </a:ext>
            </a:extLst>
          </p:cNvPr>
          <p:cNvSpPr txBox="1"/>
          <p:nvPr/>
        </p:nvSpPr>
        <p:spPr>
          <a:xfrm>
            <a:off x="11002753" y="4695009"/>
            <a:ext cx="5532647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VERDADEIRAS</a:t>
            </a:r>
          </a:p>
        </p:txBody>
      </p:sp>
      <p:sp>
        <p:nvSpPr>
          <p:cNvPr id="935" name="TextBox 771">
            <a:extLst>
              <a:ext uri="{FF2B5EF4-FFF2-40B4-BE49-F238E27FC236}">
                <a16:creationId xmlns:a16="http://schemas.microsoft.com/office/drawing/2014/main" id="{016EA3A1-2C4A-4053-FDDF-D13160125054}"/>
              </a:ext>
            </a:extLst>
          </p:cNvPr>
          <p:cNvSpPr txBox="1"/>
          <p:nvPr/>
        </p:nvSpPr>
        <p:spPr>
          <a:xfrm>
            <a:off x="1365463" y="4695009"/>
            <a:ext cx="5566400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FALSAS</a:t>
            </a:r>
          </a:p>
        </p:txBody>
      </p:sp>
      <p:sp>
        <p:nvSpPr>
          <p:cNvPr id="936" name="Freeform 764">
            <a:extLst>
              <a:ext uri="{FF2B5EF4-FFF2-40B4-BE49-F238E27FC236}">
                <a16:creationId xmlns:a16="http://schemas.microsoft.com/office/drawing/2014/main" id="{3D019938-1C26-3BA3-2200-9058EFA34353}"/>
              </a:ext>
            </a:extLst>
          </p:cNvPr>
          <p:cNvSpPr/>
          <p:nvPr/>
        </p:nvSpPr>
        <p:spPr>
          <a:xfrm>
            <a:off x="1367800" y="5457928"/>
            <a:ext cx="5566400" cy="3804724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37" name="Freeform 766">
            <a:extLst>
              <a:ext uri="{FF2B5EF4-FFF2-40B4-BE49-F238E27FC236}">
                <a16:creationId xmlns:a16="http://schemas.microsoft.com/office/drawing/2014/main" id="{DCD39E5C-5AF4-A5FE-91A0-BBDF123A4CA1}"/>
              </a:ext>
            </a:extLst>
          </p:cNvPr>
          <p:cNvSpPr/>
          <p:nvPr/>
        </p:nvSpPr>
        <p:spPr>
          <a:xfrm>
            <a:off x="1365463" y="836098"/>
            <a:ext cx="5568737" cy="3692891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38" name="TextBox 771">
            <a:extLst>
              <a:ext uri="{FF2B5EF4-FFF2-40B4-BE49-F238E27FC236}">
                <a16:creationId xmlns:a16="http://schemas.microsoft.com/office/drawing/2014/main" id="{D68272EB-1438-8DCA-E12C-94C7F2FE8926}"/>
              </a:ext>
            </a:extLst>
          </p:cNvPr>
          <p:cNvSpPr txBox="1"/>
          <p:nvPr/>
        </p:nvSpPr>
        <p:spPr>
          <a:xfrm>
            <a:off x="7177089" y="5526260"/>
            <a:ext cx="3566042" cy="12091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COMO DIFERENCIAR?</a:t>
            </a:r>
          </a:p>
        </p:txBody>
      </p:sp>
    </p:spTree>
    <p:extLst>
      <p:ext uri="{BB962C8B-B14F-4D97-AF65-F5344CB8AC3E}">
        <p14:creationId xmlns:p14="http://schemas.microsoft.com/office/powerpoint/2010/main" val="37221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animBg="1"/>
      <p:bldP spid="935" grpId="0" animBg="1"/>
      <p:bldP spid="9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tângulo 765">
            <a:extLst>
              <a:ext uri="{FF2B5EF4-FFF2-40B4-BE49-F238E27FC236}">
                <a16:creationId xmlns:a16="http://schemas.microsoft.com/office/drawing/2014/main" id="{883EEB17-22F4-6624-7EB8-BAF05EA7BAC0}"/>
              </a:ext>
            </a:extLst>
          </p:cNvPr>
          <p:cNvSpPr/>
          <p:nvPr/>
        </p:nvSpPr>
        <p:spPr>
          <a:xfrm>
            <a:off x="10134600" y="1741153"/>
            <a:ext cx="7467600" cy="7231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0802" y="95250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10802" y="254399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>
                <a:solidFill>
                  <a:srgbClr val="02E885"/>
                </a:solidFill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 err="1">
                <a:solidFill>
                  <a:srgbClr val="02E885"/>
                </a:solidFill>
                <a:latin typeface="Clear Sans"/>
              </a:rPr>
              <a:t>Verdadeira</a:t>
            </a:r>
            <a:endParaRPr lang="en-US" sz="3499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6083B859-A622-61CB-A816-1AC46A650B56}"/>
              </a:ext>
            </a:extLst>
          </p:cNvPr>
          <p:cNvSpPr txBox="1"/>
          <p:nvPr/>
        </p:nvSpPr>
        <p:spPr>
          <a:xfrm>
            <a:off x="10934091" y="2206626"/>
            <a:ext cx="5868617" cy="68645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PROBLEMAS</a:t>
            </a: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Espécies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diferentes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variam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Falsas </a:t>
            </a:r>
            <a:r>
              <a:rPr lang="en-US" sz="3499" dirty="0" err="1">
                <a:latin typeface="Clear Sans"/>
              </a:rPr>
              <a:t>podem</a:t>
            </a:r>
            <a:r>
              <a:rPr lang="en-US" sz="3499" dirty="0">
                <a:latin typeface="Clear Sans"/>
              </a:rPr>
              <a:t> ser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parecidas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verdadeiras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Quantidade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diminuta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fotos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desbalanceamento</a:t>
            </a:r>
            <a:endParaRPr lang="en-US" sz="3499" b="1" dirty="0">
              <a:solidFill>
                <a:srgbClr val="02E885"/>
              </a:solidFill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Problema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>
                <a:solidFill>
                  <a:srgbClr val="02E885"/>
                </a:solidFill>
                <a:latin typeface="Clear Sans"/>
              </a:rPr>
              <a:t>simples</a:t>
            </a:r>
            <a:r>
              <a:rPr lang="en-US" sz="3499" dirty="0">
                <a:latin typeface="Clear Sans"/>
              </a:rPr>
              <a:t> para um </a:t>
            </a:r>
            <a:r>
              <a:rPr lang="en-US" sz="3499" dirty="0" err="1">
                <a:latin typeface="Clear Sans"/>
              </a:rPr>
              <a:t>modelo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complexo</a:t>
            </a:r>
            <a:r>
              <a:rPr lang="en-US" sz="3499" dirty="0">
                <a:latin typeface="Clear Sans"/>
              </a:rPr>
              <a:t> </a:t>
            </a:r>
          </a:p>
          <a:p>
            <a:pPr marL="514350" indent="-514350" algn="ctr">
              <a:lnSpc>
                <a:spcPts val="4899"/>
              </a:lnSpc>
              <a:buFont typeface="+mj-lt"/>
              <a:buAutoNum type="arabicPeriod"/>
            </a:pPr>
            <a:endParaRPr lang="en-US" sz="3499" dirty="0">
              <a:latin typeface="Clear Sans"/>
            </a:endParaRPr>
          </a:p>
        </p:txBody>
      </p:sp>
      <p:sp>
        <p:nvSpPr>
          <p:cNvPr id="767" name="TextBox 764">
            <a:extLst>
              <a:ext uri="{FF2B5EF4-FFF2-40B4-BE49-F238E27FC236}">
                <a16:creationId xmlns:a16="http://schemas.microsoft.com/office/drawing/2014/main" id="{56484538-DC53-188F-B1AC-F398CA3EB419}"/>
              </a:ext>
            </a:extLst>
          </p:cNvPr>
          <p:cNvSpPr txBox="1"/>
          <p:nvPr/>
        </p:nvSpPr>
        <p:spPr>
          <a:xfrm>
            <a:off x="927367" y="6515100"/>
            <a:ext cx="7089035" cy="58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u="sng" dirty="0">
                <a:solidFill>
                  <a:srgbClr val="1B1B1B"/>
                </a:solidFill>
                <a:latin typeface="Clear Sans Bold"/>
              </a:rPr>
              <a:t>QUAL SERIA A SOLUÇÃO?</a:t>
            </a:r>
            <a:endParaRPr lang="en-US" sz="3500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8" name="TextBox 764">
            <a:extLst>
              <a:ext uri="{FF2B5EF4-FFF2-40B4-BE49-F238E27FC236}">
                <a16:creationId xmlns:a16="http://schemas.microsoft.com/office/drawing/2014/main" id="{7D12705D-51AA-6585-8323-56C70CEF8F74}"/>
              </a:ext>
            </a:extLst>
          </p:cNvPr>
          <p:cNvSpPr txBox="1"/>
          <p:nvPr/>
        </p:nvSpPr>
        <p:spPr>
          <a:xfrm>
            <a:off x="910801" y="7557480"/>
            <a:ext cx="7089035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dirty="0">
                <a:solidFill>
                  <a:srgbClr val="02E885"/>
                </a:solidFill>
                <a:latin typeface="Clear Sans Bold"/>
              </a:rPr>
              <a:t>DATA AUGMENT, PESOS DE CLASSE e NORMALIZAÇÃO!</a:t>
            </a:r>
            <a:endParaRPr lang="en-US" sz="3500" b="1" dirty="0">
              <a:solidFill>
                <a:srgbClr val="02E885"/>
              </a:solidFill>
              <a:latin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8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/>
      <p:bldP spid="7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80823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Data Augmentation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Treino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/ Teste /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Validação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Funções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Auxiliares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Balancear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as Classes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Hiperparâmetros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Parâmetros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02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7132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4020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7617F41-3164-2ADB-4DD2-0B756643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9717" r="7826" b="10054"/>
          <a:stretch/>
        </p:blipFill>
        <p:spPr>
          <a:xfrm>
            <a:off x="5414963" y="4229100"/>
            <a:ext cx="74676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703</Words>
  <Application>Microsoft Office PowerPoint</Application>
  <PresentationFormat>Personalizar</PresentationFormat>
  <Paragraphs>153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Clear Sans</vt:lpstr>
      <vt:lpstr>Clear Sans Bold</vt:lpstr>
      <vt:lpstr>Arial</vt:lpstr>
      <vt:lpstr>Calibri</vt:lpstr>
      <vt:lpstr>League Spartan</vt:lpstr>
      <vt:lpstr>Clear Sans Bold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 Aprendizado de Máquina</dc:title>
  <cp:lastModifiedBy>ANDREI RECH</cp:lastModifiedBy>
  <cp:revision>3</cp:revision>
  <dcterms:created xsi:type="dcterms:W3CDTF">2006-08-16T00:00:00Z</dcterms:created>
  <dcterms:modified xsi:type="dcterms:W3CDTF">2024-06-24T16:07:23Z</dcterms:modified>
  <dc:identifier>DAGI-x3fPCk</dc:identifier>
</cp:coreProperties>
</file>